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" initials="c" lastIdx="1" clrIdx="0">
    <p:extLst>
      <p:ext uri="{19B8F6BF-5375-455C-9EA6-DF929625EA0E}">
        <p15:presenceInfo xmlns:p15="http://schemas.microsoft.com/office/powerpoint/2012/main" userId="car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E5"/>
    <a:srgbClr val="F2E4D6"/>
    <a:srgbClr val="FDFBD3"/>
    <a:srgbClr val="FFFFCC"/>
    <a:srgbClr val="99CC00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4B211-D349-4B72-AE54-DD907838D5EE}" v="13" dt="2023-09-13T05:50:08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6" autoAdjust="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4190D-D0E9-4DF0-B1E4-7CB2DA4C3338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201C-AEA1-4EA1-9C07-D83CDEC3223C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11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4201C-AEA1-4EA1-9C07-D83CDEC3223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77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lvl="0"/>
            <a:fld id="{B568496E-81C1-4DAA-91FC-0E1B4B90C9A7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lvl="0"/>
            <a:fld id="{CB10FE0A-2C83-457A-86C3-2F0177834D7B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62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13. 09. 2023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6743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110517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00220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81153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13. 09. 2023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1731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13. 09. 2023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12908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BEB0B43-D655-45DF-B825-BCE3F1FAC6F7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33423-D2FC-40F6-B0AF-479F92356528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25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AF69A2-27B8-4782-A001-EA40A906606B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445619-B13D-4600-9F7A-B17DF0E3B438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900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6C4268-5380-422A-9B5B-793F53AAF0F4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520624-92EA-4CDF-983A-36B490B4236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68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036C461-174D-4EF3-87E3-5AE2753B928F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9ABB3E-0F4A-4546-8010-6AB6BAA9711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64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23CB5E-69EE-4DA3-A2D0-CCD2A6447061}" type="datetime1">
              <a:rPr lang="sl-SI" smtClean="0"/>
              <a:t>13. 09. 2023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FC54E4-5D6B-4CDA-8313-570D48C94031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928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71C58CB-E240-4FF4-87F0-CB411A625437}" type="datetime1">
              <a:rPr lang="sl-SI" smtClean="0"/>
              <a:t>13. 09. 2023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D37959-6578-49BE-8D34-1B4DB936B9C3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41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5293831-A291-4AA0-8AC3-C880653C944F}" type="datetime1">
              <a:rPr lang="sl-SI" smtClean="0"/>
              <a:t>13. 09. 2023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E5922C-F243-406E-8E2E-89694D1CFA0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0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6621FCC-6884-4D08-96BB-6C96C66E6EAB}" type="datetime1">
              <a:rPr lang="sl-SI" smtClean="0"/>
              <a:t>13. 09. 2023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5A5F6F-9CF5-4315-AD2F-36143AE544C8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33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74486E-312F-4BF0-8A18-738600C85DAE}" type="datetime1">
              <a:rPr lang="sl-SI" smtClean="0"/>
              <a:t>13. 09. 2023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22FB25-2269-4A10-8940-0F5CAEB9850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94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0B0E578-87E2-422D-8A15-E3CC9EF78B2B}" type="datetime1">
              <a:rPr lang="sl-SI" smtClean="0"/>
              <a:t>13. 09. 2023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6C5D7E-6204-49AC-8881-F232606F55A3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0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lvl="0"/>
            <a:fld id="{5D2AB887-37BE-4BAE-8C82-839602490EA0}" type="datetime1">
              <a:rPr lang="sl-SI" smtClean="0"/>
              <a:t>13. 09. 2023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endParaRPr lang="sl-SI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50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429731"/>
            <a:ext cx="11485562" cy="596626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629444" y="429731"/>
            <a:ext cx="5400675" cy="3481209"/>
          </a:xfrm>
        </p:spPr>
        <p:txBody>
          <a:bodyPr>
            <a:normAutofit fontScale="90000"/>
          </a:bodyPr>
          <a:lstStyle/>
          <a:p>
            <a:pPr lvl="0"/>
            <a:r>
              <a:rPr lang="es-ES" sz="50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apoyo del Servicio de Empleo de Eslovenia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763524" y="4194132"/>
            <a:ext cx="10895076" cy="2006950"/>
          </a:xfrm>
        </p:spPr>
        <p:txBody>
          <a:bodyPr>
            <a:normAutofit/>
          </a:bodyPr>
          <a:lstStyle/>
          <a:p>
            <a:pPr lvl="0"/>
            <a:r>
              <a:rPr lang="es-ES" sz="2800" b="1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COLABORACIÓN CON LAS EMPRESAS</a:t>
            </a:r>
          </a:p>
          <a:p>
            <a:pPr lvl="0"/>
            <a:endParaRPr lang="sl-SI" sz="28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8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 Štiglic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287338" y="6099175"/>
            <a:ext cx="11904662" cy="758825"/>
          </a:xfrm>
        </p:spPr>
        <p:txBody>
          <a:bodyPr/>
          <a:lstStyle/>
          <a:p>
            <a:pPr lvl="0"/>
            <a:r>
              <a:rPr lang="es-ES"/>
              <a:t>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7209"/>
            <a:ext cx="1527048" cy="6569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501" y="6090592"/>
            <a:ext cx="1208285" cy="741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03" y="2065555"/>
            <a:ext cx="5241763" cy="4368136"/>
          </a:xfrm>
          <a:prstGeom prst="rect">
            <a:avLst/>
          </a:prstGeom>
          <a:effectLst>
            <a:glow rad="88900">
              <a:schemeClr val="accent1">
                <a:alpha val="40000"/>
              </a:schemeClr>
            </a:glow>
          </a:effectLst>
        </p:spPr>
      </p:pic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591614" y="816465"/>
            <a:ext cx="8761413" cy="706964"/>
          </a:xfrm>
        </p:spPr>
        <p:txBody>
          <a:bodyPr/>
          <a:lstStyle/>
          <a:p>
            <a:pPr lvl="0"/>
            <a:r>
              <a:rPr lang="es-ES" sz="440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Desafío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354330" y="2299107"/>
            <a:ext cx="11837670" cy="413458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Hemos observado que algunos </a:t>
            </a:r>
          </a:p>
          <a:p>
            <a:pPr marL="0" lvl="0" indent="0">
              <a:buNone/>
            </a:pP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desempleados de larga duración necesitan un </a:t>
            </a:r>
          </a:p>
          <a:p>
            <a:pPr marL="0" lvl="0" indent="0">
              <a:buNone/>
            </a:pPr>
            <a:r>
              <a:rPr lang="es-ES" sz="8000" b="1">
                <a:solidFill>
                  <a:schemeClr val="tx2">
                    <a:lumMod val="50000"/>
                  </a:schemeClr>
                </a:solidFill>
              </a:rPr>
              <a:t>apoyo adicional para poder acceder</a:t>
            </a: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es-ES" sz="8000" b="1">
                <a:solidFill>
                  <a:schemeClr val="tx2">
                    <a:lumMod val="50000"/>
                  </a:schemeClr>
                </a:solidFill>
              </a:rPr>
              <a:t>a las entrevistas de trabajo</a:t>
            </a: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marL="0" lvl="0" indent="0">
              <a:buNone/>
            </a:pP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ya que los empleadores no los reconocen</a:t>
            </a:r>
          </a:p>
          <a:p>
            <a:pPr marL="0" lvl="0" indent="0">
              <a:buNone/>
            </a:pP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como candidatos aptos, </a:t>
            </a:r>
            <a:r>
              <a:rPr lang="es-ES" sz="8000" b="1">
                <a:solidFill>
                  <a:schemeClr val="tx2">
                    <a:lumMod val="50000"/>
                  </a:schemeClr>
                </a:solidFill>
              </a:rPr>
              <a:t>aunque tengan la </a:t>
            </a:r>
          </a:p>
          <a:p>
            <a:pPr marL="0" lvl="0" indent="0">
              <a:buNone/>
            </a:pPr>
            <a:r>
              <a:rPr lang="es-ES" sz="8000" b="1">
                <a:solidFill>
                  <a:schemeClr val="tx2">
                    <a:lumMod val="50000"/>
                  </a:schemeClr>
                </a:solidFill>
              </a:rPr>
              <a:t>motivación y las competencias necesarias. </a:t>
            </a:r>
          </a:p>
          <a:p>
            <a:pPr marL="0" lvl="0" indent="0">
              <a:buNone/>
            </a:pPr>
            <a:br>
              <a:rPr lang="es-ES" sz="800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8000" b="1">
                <a:solidFill>
                  <a:schemeClr val="tx2">
                    <a:lumMod val="50000"/>
                  </a:schemeClr>
                </a:solidFill>
              </a:rPr>
              <a:t>Nuestros compañeros han manifestado la necesidad</a:t>
            </a:r>
          </a:p>
          <a:p>
            <a:pPr marL="0" lvl="0" indent="0">
              <a:buNone/>
            </a:pPr>
            <a:r>
              <a:rPr lang="es-ES" sz="8000" b="1">
                <a:solidFill>
                  <a:schemeClr val="tx2">
                    <a:lumMod val="50000"/>
                  </a:schemeClr>
                </a:solidFill>
              </a:rPr>
              <a:t>de recibir más formación </a:t>
            </a: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para poder ofrecer el apoyo </a:t>
            </a:r>
          </a:p>
          <a:p>
            <a:pPr marL="0" lvl="0" indent="0">
              <a:buNone/>
            </a:pPr>
            <a:r>
              <a:rPr lang="es-ES" sz="8000">
                <a:solidFill>
                  <a:schemeClr val="tx2">
                    <a:lumMod val="50000"/>
                  </a:schemeClr>
                </a:solidFill>
              </a:rPr>
              <a:t>que este grupo de desempleados necesita. </a:t>
            </a:r>
          </a:p>
          <a:p>
            <a:pPr marL="0" lvl="0" indent="0">
              <a:buNone/>
            </a:pPr>
            <a:r>
              <a:rPr lang="es-ES" sz="720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1768"/>
            <a:ext cx="1499746" cy="6462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736" y="5951703"/>
            <a:ext cx="1296360" cy="79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440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 contenido formativo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297210" y="2456586"/>
            <a:ext cx="8761412" cy="34163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1. Significado de apoyo y cuándo utilizarlo</a:t>
            </a:r>
          </a:p>
          <a:p>
            <a:pPr marL="0" lvl="0" indent="0">
              <a:buNone/>
            </a:pP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2. Cómo reconocer qué desempleado </a:t>
            </a:r>
          </a:p>
          <a:p>
            <a:pPr marL="0" lvl="0" indent="0">
              <a:buNone/>
            </a:pP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    necesita apoyo</a:t>
            </a:r>
          </a:p>
          <a:p>
            <a:pPr marL="0" lvl="0" indent="0">
              <a:buNone/>
            </a:pP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3. Cómo reconocer a los empleadores aptos </a:t>
            </a:r>
          </a:p>
          <a:p>
            <a:pPr marL="0" lvl="0" indent="0">
              <a:buNone/>
            </a:pP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    para apoyar a los desempleados</a:t>
            </a:r>
          </a:p>
          <a:p>
            <a:pPr marL="0" lvl="0" indent="0">
              <a:buNone/>
            </a:pP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4. Cómo establecer una colaboración adecuada con los </a:t>
            </a:r>
          </a:p>
          <a:p>
            <a:pPr marL="0" lvl="0" indent="0">
              <a:buNone/>
            </a:pP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    empleadores</a:t>
            </a:r>
          </a:p>
          <a:p>
            <a:pPr marL="0" lvl="0" indent="0">
              <a:buNone/>
            </a:pPr>
            <a:r>
              <a:rPr lang="es-ES" sz="2200" b="1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s-ES" sz="220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s-ES" sz="2200" b="1">
                <a:solidFill>
                  <a:schemeClr val="tx2">
                    <a:lumMod val="50000"/>
                  </a:schemeClr>
                </a:solidFill>
              </a:rPr>
              <a:t>Cómo negociar - ¡destacado!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270" y="6150803"/>
            <a:ext cx="1152244" cy="70719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1285"/>
            <a:ext cx="1499746" cy="6462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8" y="5186260"/>
            <a:ext cx="2684820" cy="11506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257" y="2530136"/>
            <a:ext cx="3609289" cy="241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440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negociar?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467287" y="2495354"/>
            <a:ext cx="11326607" cy="4310743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ES" sz="3100" dirty="0">
                <a:solidFill>
                  <a:schemeClr val="tx2">
                    <a:lumMod val="50000"/>
                  </a:schemeClr>
                </a:solidFill>
              </a:rPr>
              <a:t>Considerable </a:t>
            </a:r>
            <a:r>
              <a:rPr lang="es-ES" sz="3100" b="1" dirty="0">
                <a:solidFill>
                  <a:schemeClr val="tx2">
                    <a:lumMod val="50000"/>
                  </a:schemeClr>
                </a:solidFill>
              </a:rPr>
              <a:t>ausencia de habilidades de negociación </a:t>
            </a:r>
            <a:r>
              <a:rPr lang="es-ES" sz="3100" dirty="0">
                <a:solidFill>
                  <a:schemeClr val="tx2">
                    <a:lumMod val="50000"/>
                  </a:schemeClr>
                </a:solidFill>
              </a:rPr>
              <a:t>de nuestros    </a:t>
            </a:r>
          </a:p>
          <a:p>
            <a:pPr marL="0" lvl="0" indent="0">
              <a:buNone/>
            </a:pPr>
            <a:r>
              <a:rPr lang="es-ES" sz="3100" dirty="0">
                <a:solidFill>
                  <a:schemeClr val="tx2">
                    <a:lumMod val="50000"/>
                  </a:schemeClr>
                </a:solidFill>
              </a:rPr>
              <a:t>     compañeros.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sz="3100" dirty="0"/>
              <a:t>Habilidades de negociación como </a:t>
            </a:r>
            <a:r>
              <a:rPr lang="es-ES" sz="3100" b="1" dirty="0"/>
              <a:t>elemento clave para una comunicación eficaz </a:t>
            </a:r>
          </a:p>
          <a:p>
            <a:pPr marL="0" lvl="0" indent="0">
              <a:buNone/>
            </a:pPr>
            <a:r>
              <a:rPr lang="es-ES" sz="3100" b="1" dirty="0"/>
              <a:t>     con los empleadores</a:t>
            </a:r>
            <a:r>
              <a:rPr lang="es-ES" sz="3100" dirty="0"/>
              <a:t> durante el proceso de apoyo. 										 </a:t>
            </a: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r>
              <a:rPr lang="es-ES" sz="2400" b="1" dirty="0"/>
              <a:t>										      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</a:rPr>
              <a:t>Solución: </a:t>
            </a:r>
          </a:p>
          <a:p>
            <a:pPr marL="0" lvl="0" indent="0">
              <a:buNone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</a:rPr>
              <a:t>Hemos creado un innovador programa de formación.                                        </a:t>
            </a:r>
          </a:p>
          <a:p>
            <a:pPr marL="0" lvl="0" indent="0" algn="r">
              <a:buNone/>
            </a:pPr>
            <a:r>
              <a:rPr lang="es-ES" sz="2800" dirty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 algn="r">
              <a:buNone/>
            </a:pPr>
            <a:endParaRPr lang="sl-SI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sl-SI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es-ES" dirty="0"/>
              <a:t>                                                              	     </a:t>
            </a:r>
            <a:br>
              <a:rPr lang="es-ES" sz="2400" dirty="0"/>
            </a:br>
            <a:r>
              <a:rPr lang="es-ES" sz="2400" dirty="0"/>
              <a:t>								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702" y="5914663"/>
            <a:ext cx="1404253" cy="7689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4952"/>
            <a:ext cx="1261872" cy="54373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964" y="1460664"/>
            <a:ext cx="2514749" cy="16868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19179" r="2645" b="19377"/>
          <a:stretch/>
        </p:blipFill>
        <p:spPr>
          <a:xfrm>
            <a:off x="968288" y="3915120"/>
            <a:ext cx="3523985" cy="245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440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innovadores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472770" y="2626886"/>
            <a:ext cx="8761412" cy="3416300"/>
          </a:xfrm>
        </p:spPr>
        <p:txBody>
          <a:bodyPr>
            <a:normAutofit/>
          </a:bodyPr>
          <a:lstStyle/>
          <a:p>
            <a:pPr lvl="0"/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Desarrollar un programa de formación junto con asesores empresariales externos. </a:t>
            </a:r>
          </a:p>
          <a:p>
            <a:pPr lvl="0"/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Formación en forma de juegos de rol con comentarios personalizados para cada participante.</a:t>
            </a:r>
          </a:p>
          <a:p>
            <a:pPr lvl="0"/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Asesores empresariales externos y expertos del SPE aportan sus comentarios.</a:t>
            </a:r>
          </a:p>
          <a:p>
            <a:pPr lvl="0"/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Crecimiento personal y plan de desarrollo elaborado para cada participante.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80" y="6043186"/>
            <a:ext cx="1218381" cy="7477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" y="6144742"/>
            <a:ext cx="1499746" cy="6462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9084" r="7060" b="30969"/>
          <a:stretch/>
        </p:blipFill>
        <p:spPr>
          <a:xfrm>
            <a:off x="8728156" y="4600431"/>
            <a:ext cx="2881412" cy="16722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119">
            <a:off x="9168260" y="2595089"/>
            <a:ext cx="2259652" cy="150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 ejecución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6838" y="2446246"/>
            <a:ext cx="8761412" cy="2905760"/>
          </a:xfrm>
        </p:spPr>
        <p:txBody>
          <a:bodyPr>
            <a:noAutofit/>
          </a:bodyPr>
          <a:lstStyle/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La formación comenzó en septiembre de 2020 y es una actividad continua.</a:t>
            </a:r>
          </a:p>
          <a:p>
            <a:pPr marL="0" indent="0">
              <a:buNone/>
            </a:pPr>
            <a:endParaRPr lang="sl-SI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Se incluye el concepto de «formar a los formadores»: todos los participantes alcanzan las competencias necesarias para formar y fomentar el apoyo entre sus compañeros.</a:t>
            </a:r>
          </a:p>
          <a:p>
            <a:pPr marL="0" indent="0">
              <a:buNone/>
            </a:pPr>
            <a:endParaRPr lang="sl-SI" sz="9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La supervisión y la evaluación siguen en proceso, pero las </a:t>
            </a:r>
            <a:r>
              <a:rPr lang="es-ES" sz="2200" b="1" dirty="0">
                <a:solidFill>
                  <a:schemeClr val="tx2">
                    <a:lumMod val="50000"/>
                  </a:schemeClr>
                </a:solidFill>
              </a:rPr>
              <a:t>impresiones recibidas hasta ahora son muy alentadoras y positivas.   </a:t>
            </a:r>
            <a:r>
              <a:rPr lang="es-ES" sz="105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sl-SI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7620"/>
            <a:ext cx="1499746" cy="6462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100" y="5972714"/>
            <a:ext cx="1242939" cy="75884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40" y="2345279"/>
            <a:ext cx="2413907" cy="16895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839" y="4381566"/>
            <a:ext cx="2413907" cy="15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64017" y="4192249"/>
            <a:ext cx="7986174" cy="2233737"/>
          </a:xfrm>
        </p:spPr>
        <p:txBody>
          <a:bodyPr/>
          <a:lstStyle/>
          <a:p>
            <a:r>
              <a:rPr lang="es-ES" sz="60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s-ES" sz="6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  <a:br>
              <a:rPr lang="es-ES" b="1"/>
            </a:br>
            <a:br>
              <a:rPr lang="es-ES"/>
            </a:br>
            <a:r>
              <a:rPr lang="es-ES"/>
              <a:t>       </a:t>
            </a:r>
            <a:r>
              <a:rPr lang="es-ES" sz="4800" b="1">
                <a:solidFill>
                  <a:schemeClr val="tx2">
                    <a:lumMod val="50000"/>
                  </a:schemeClr>
                </a:solidFill>
              </a:rPr>
              <a:t>¿ALGUNA DUDA?</a:t>
            </a:r>
            <a:br>
              <a:rPr lang="es-ES" sz="4800" b="1">
                <a:solidFill>
                  <a:schemeClr val="tx2">
                    <a:lumMod val="50000"/>
                  </a:schemeClr>
                </a:solidFill>
              </a:rPr>
            </a:br>
            <a:br>
              <a:rPr lang="es-ES" sz="4800" b="1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>
                <a:solidFill>
                  <a:schemeClr val="tx2">
                    <a:lumMod val="50000"/>
                  </a:schemeClr>
                </a:solidFill>
              </a:rPr>
              <a:t>                                </a:t>
            </a:r>
            <a:br>
              <a:rPr lang="es-ES" sz="4800" b="1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s-ES" sz="4800" b="1" u="sng">
                <a:solidFill>
                  <a:schemeClr val="tx2">
                    <a:lumMod val="50000"/>
                  </a:schemeClr>
                </a:solidFill>
              </a:rPr>
              <a:t>ziva.stiglic@ess.gov.si</a:t>
            </a:r>
            <a:br>
              <a:rPr lang="es-ES" sz="4800">
                <a:solidFill>
                  <a:schemeClr val="tx2">
                    <a:lumMod val="50000"/>
                  </a:schemeClr>
                </a:solidFill>
              </a:rPr>
            </a:br>
            <a:endParaRPr lang="es-ES" sz="4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129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656" y="4858327"/>
            <a:ext cx="10788072" cy="1091068"/>
          </a:xfrm>
        </p:spPr>
        <p:txBody>
          <a:bodyPr>
            <a:normAutofit fontScale="90000"/>
          </a:bodyPr>
          <a:lstStyle/>
          <a:p>
            <a:pPr algn="ctr"/>
            <a:r>
              <a:rPr lang="es-ES"/>
              <a:t>Las actividades presentadas se llevan a cabo en el marco del proyecto</a:t>
            </a:r>
            <a:r>
              <a:rPr lang="es-ES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s-ES" b="1"/>
              <a:t>Servicios para los desempleados, otros demandantes de empleo y empleadores</a:t>
            </a:r>
            <a:r>
              <a:rPr lang="es-ES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br>
              <a:rPr lang="es-ES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cofinanciado por el Fondo Social Europeo.</a:t>
            </a:r>
          </a:p>
        </p:txBody>
      </p:sp>
      <p:pic>
        <p:nvPicPr>
          <p:cNvPr id="6" name="Označba mesta slik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12" b="4912"/>
          <a:stretch>
            <a:fillRect/>
          </a:stretch>
        </p:blipFill>
        <p:spPr>
          <a:xfrm>
            <a:off x="1447919" y="1867493"/>
            <a:ext cx="3028425" cy="11766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690" y="1862424"/>
            <a:ext cx="1935530" cy="11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1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elektrena sejna soba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393</Words>
  <Application>Microsoft Office PowerPoint</Application>
  <PresentationFormat>Panorámica</PresentationFormat>
  <Paragraphs>53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Naelektrena sejna soba</vt:lpstr>
      <vt:lpstr>Programa de apoyo del Servicio de Empleo de Eslovenia</vt:lpstr>
      <vt:lpstr>Desafío</vt:lpstr>
      <vt:lpstr>Necesidades de contenido formativo</vt:lpstr>
      <vt:lpstr>¿Por qué negociar?</vt:lpstr>
      <vt:lpstr>Elementos innovadores</vt:lpstr>
      <vt:lpstr>Fase de ejecución</vt:lpstr>
      <vt:lpstr>        ¡Gracias!         ¿ALGUNA DUDA?                                       ziva.stiglic@ess.gov.si </vt:lpstr>
      <vt:lpstr>Las actividades presentadas se llevan a cabo en el marco del proyecto “Servicios para los desempleados, otros demandantes de empleo y empleadores”,  cofinanciado por el Fondo Social Europeo.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OF LONG-TERM UNEMPLOYED</dc:title>
  <dc:creator>Živa Štiglic</dc:creator>
  <cp:lastModifiedBy>Rosa María Molano Mohedano</cp:lastModifiedBy>
  <cp:revision>45</cp:revision>
  <dcterms:created xsi:type="dcterms:W3CDTF">2021-07-14T07:52:49Z</dcterms:created>
  <dcterms:modified xsi:type="dcterms:W3CDTF">2023-09-13T11:42:27Z</dcterms:modified>
</cp:coreProperties>
</file>